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6293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12164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91727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18548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24667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48499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421811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97838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200440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422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5901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8E4B-B065-4EC2-A8FE-6F58A6A5364F}" type="datetimeFigureOut">
              <a:rPr lang="es-CO" smtClean="0"/>
              <a:pPr/>
              <a:t>23/02/2014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E2E2C-F76D-4BC0-8845-6E1F1B0E03D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01744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???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marisariza@misena.edu.co" TargetMode="External"/><Relationship Id="rId2" Type="http://schemas.openxmlformats.org/officeDocument/2006/relationships/hyperlink" Target="mailto:xposada@sena.edu.c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uancaossag@misena.edu.c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728663" y="2071688"/>
            <a:ext cx="7772400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/>
              <a:t>Articulación del SENA con la educación media </a:t>
            </a:r>
            <a:br>
              <a:rPr lang="es-ES" sz="4000" b="1" dirty="0" smtClean="0"/>
            </a:br>
            <a:r>
              <a:rPr lang="es-ES" sz="4000" b="1" dirty="0" smtClean="0"/>
              <a:t>-Lineamientos 2012-</a:t>
            </a:r>
            <a:br>
              <a:rPr lang="es-ES" sz="4000" b="1" dirty="0" smtClean="0"/>
            </a:br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4000" b="1" dirty="0" smtClean="0"/>
              <a:t>Video Conferencia </a:t>
            </a:r>
            <a:br>
              <a:rPr lang="es-ES" sz="4000" b="1" dirty="0" smtClean="0"/>
            </a:br>
            <a:r>
              <a:rPr lang="es-ES" sz="4000" b="1" dirty="0" smtClean="0"/>
              <a:t>Dic 14.2011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28669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1322388" y="115888"/>
            <a:ext cx="7561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2000" b="1" dirty="0">
                <a:latin typeface="Arial MT"/>
              </a:rPr>
              <a:t>SISTEMA DE CALIDAD </a:t>
            </a:r>
          </a:p>
          <a:p>
            <a:pPr algn="ctr"/>
            <a:r>
              <a:rPr lang="es-ES" sz="2000" b="1" dirty="0">
                <a:latin typeface="Arial MT"/>
              </a:rPr>
              <a:t>Programa articulación del SENA con la educación media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43213" y="1484313"/>
            <a:ext cx="3644900" cy="504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Sensibilización 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2843213" y="2133600"/>
            <a:ext cx="3644900" cy="5032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Diagnóstico 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806700" y="2781300"/>
            <a:ext cx="3644900" cy="5032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Alistamiento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808288" y="3429000"/>
            <a:ext cx="3644900" cy="504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Ingreso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2814638" y="4076700"/>
            <a:ext cx="3643312" cy="504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Ejecución de la Formación 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2843213" y="4724400"/>
            <a:ext cx="3644900" cy="504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Evaluación y Seguimiento Año 1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814638" y="5373688"/>
            <a:ext cx="3643312" cy="5032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Evaluación y Seguimiento Año 2 </a:t>
            </a:r>
          </a:p>
        </p:txBody>
      </p:sp>
      <p:sp>
        <p:nvSpPr>
          <p:cNvPr id="12" name="11 Elipse"/>
          <p:cNvSpPr/>
          <p:nvPr/>
        </p:nvSpPr>
        <p:spPr>
          <a:xfrm>
            <a:off x="3995738" y="6021388"/>
            <a:ext cx="1439862" cy="4333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 smtClean="0"/>
              <a:t>Fin </a:t>
            </a:r>
            <a:endParaRPr lang="es-CO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4665663" y="1341438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4665663" y="3284538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665663" y="1989138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670425" y="2636838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665663" y="3933825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643438" y="4581525"/>
            <a:ext cx="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4643438" y="5229225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678363" y="5876925"/>
            <a:ext cx="0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3779838" y="906463"/>
            <a:ext cx="1728787" cy="4349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dirty="0"/>
              <a:t>Inicio </a:t>
            </a:r>
          </a:p>
        </p:txBody>
      </p:sp>
    </p:spTree>
    <p:extLst>
      <p:ext uri="{BB962C8B-B14F-4D97-AF65-F5344CB8AC3E}">
        <p14:creationId xmlns:p14="http://schemas.microsoft.com/office/powerpoint/2010/main" xmlns="" val="3695751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571625"/>
            <a:ext cx="5329237" cy="412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5704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628775"/>
            <a:ext cx="5976938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22361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27875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2748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317625"/>
            <a:ext cx="59563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2748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5575" y="1341438"/>
            <a:ext cx="5405438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2268538" y="2205038"/>
          <a:ext cx="133350" cy="2927350"/>
        </p:xfrm>
        <a:graphic>
          <a:graphicData uri="http://schemas.openxmlformats.org/presentationml/2006/ole">
            <p:oleObj spid="_x0000_s1027" name="Visio" r:id="rId4" imgW="134281" imgH="2943356" progId="Visio.Drawing.11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22748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771650"/>
            <a:ext cx="67310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2179638"/>
            <a:ext cx="287337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2748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52513"/>
            <a:ext cx="611981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22748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2224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76 Conector recto"/>
          <p:cNvCxnSpPr/>
          <p:nvPr/>
        </p:nvCxnSpPr>
        <p:spPr>
          <a:xfrm flipV="1">
            <a:off x="3429000" y="1000125"/>
            <a:ext cx="3455988" cy="12700"/>
          </a:xfrm>
          <a:prstGeom prst="line">
            <a:avLst/>
          </a:prstGeom>
          <a:ln>
            <a:solidFill>
              <a:srgbClr val="23827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0179" name="1 Título"/>
          <p:cNvSpPr txBox="1">
            <a:spLocks/>
          </p:cNvSpPr>
          <p:nvPr/>
        </p:nvSpPr>
        <p:spPr bwMode="auto">
          <a:xfrm>
            <a:off x="1476375" y="0"/>
            <a:ext cx="73437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s-CO" sz="3200" b="1">
              <a:latin typeface="Calibri" pitchFamily="34" charset="0"/>
            </a:endParaRPr>
          </a:p>
        </p:txBody>
      </p:sp>
      <p:sp>
        <p:nvSpPr>
          <p:cNvPr id="4100" name="2 Marcador de contenido"/>
          <p:cNvSpPr txBox="1">
            <a:spLocks/>
          </p:cNvSpPr>
          <p:nvPr/>
        </p:nvSpPr>
        <p:spPr bwMode="auto">
          <a:xfrm>
            <a:off x="485775" y="1295400"/>
            <a:ext cx="8229600" cy="45688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s-CO" dirty="0" smtClean="0">
              <a:latin typeface="Calibri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es-CO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endParaRPr lang="es-CO" sz="2000" b="1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endParaRPr lang="es-CO" sz="2000" b="1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s-CO" sz="2000" b="1" dirty="0" smtClean="0">
                <a:latin typeface="Calibri" pitchFamily="34" charset="0"/>
              </a:rPr>
              <a:t>XIOMARA POSADA ZULUAGA: </a:t>
            </a:r>
            <a:r>
              <a:rPr lang="es-CO" sz="2000" b="1" dirty="0" smtClean="0">
                <a:latin typeface="Calibri" pitchFamily="34" charset="0"/>
                <a:hlinkClick r:id="rId2"/>
              </a:rPr>
              <a:t>xposada@sena.edu.co</a:t>
            </a:r>
            <a:endParaRPr lang="es-CO" sz="2000" b="1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s-CO" sz="2000" b="1" dirty="0" smtClean="0">
                <a:latin typeface="Calibri" pitchFamily="34" charset="0"/>
              </a:rPr>
              <a:t>Coordinadora Regional de Formación Profesional 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es-CO" sz="2000" b="1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s-CO" sz="2000" b="1" dirty="0" smtClean="0">
                <a:latin typeface="Calibri" pitchFamily="34" charset="0"/>
              </a:rPr>
              <a:t>AMARIS ARIZA BOLAÑO: </a:t>
            </a:r>
            <a:r>
              <a:rPr lang="es-CO" sz="2000" b="1" dirty="0" smtClean="0">
                <a:latin typeface="Calibri" pitchFamily="34" charset="0"/>
                <a:hlinkClick r:id="rId3"/>
              </a:rPr>
              <a:t>amarisariza@misena.edu.co</a:t>
            </a:r>
            <a:endParaRPr lang="es-CO" sz="2000" b="1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s-CO" sz="2000" b="1" dirty="0" smtClean="0">
                <a:latin typeface="Calibri" pitchFamily="34" charset="0"/>
              </a:rPr>
              <a:t> Líder Regional Programa Articulación con la Educación Media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es-CO" sz="2000" b="1" dirty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s-CO" sz="2000" b="1" dirty="0" smtClean="0">
                <a:latin typeface="Calibri" pitchFamily="34" charset="0"/>
              </a:rPr>
              <a:t>JUAN CAMILO OSSA: </a:t>
            </a:r>
            <a:r>
              <a:rPr lang="es-CO" sz="2000" b="1" dirty="0" smtClean="0">
                <a:latin typeface="Calibri" pitchFamily="34" charset="0"/>
                <a:hlinkClick r:id="rId4"/>
              </a:rPr>
              <a:t>juancaossag@misena.edu.co</a:t>
            </a:r>
            <a:endParaRPr lang="es-CO" sz="2000" b="1" dirty="0" smtClean="0">
              <a:latin typeface="Calibri" pitchFamily="34" charset="0"/>
            </a:endParaRP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s-CO" sz="2000" b="1" dirty="0" smtClean="0">
                <a:latin typeface="Calibri" pitchFamily="34" charset="0"/>
              </a:rPr>
              <a:t>Líder Articulación con la educación media C.T.G.I.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endParaRPr lang="es-CO" sz="2000" b="1" dirty="0" smtClean="0">
              <a:latin typeface="Calibri" pitchFamily="34" charset="0"/>
            </a:endParaRPr>
          </a:p>
        </p:txBody>
      </p:sp>
      <p:sp>
        <p:nvSpPr>
          <p:cNvPr id="50181" name="10 Rectángulo"/>
          <p:cNvSpPr>
            <a:spLocks noChangeArrowheads="1"/>
          </p:cNvSpPr>
          <p:nvPr/>
        </p:nvSpPr>
        <p:spPr bwMode="auto">
          <a:xfrm>
            <a:off x="1619250" y="260350"/>
            <a:ext cx="709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2000" b="1">
                <a:latin typeface="Arial MT"/>
              </a:rPr>
              <a:t>GRUPO COORDINACION REGIONAL DE FORMACION PROFESIONAL </a:t>
            </a:r>
          </a:p>
        </p:txBody>
      </p:sp>
    </p:spTree>
    <p:extLst>
      <p:ext uri="{BB962C8B-B14F-4D97-AF65-F5344CB8AC3E}">
        <p14:creationId xmlns:p14="http://schemas.microsoft.com/office/powerpoint/2010/main" xmlns="" val="11828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552" y="857250"/>
            <a:ext cx="8186738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i="1" dirty="0">
                <a:latin typeface="Georgia" pitchFamily="18" charset="0"/>
              </a:rPr>
              <a:t>“</a:t>
            </a:r>
            <a:r>
              <a:rPr lang="es-ES" sz="3200" i="1" dirty="0">
                <a:latin typeface="Georgia" pitchFamily="18" charset="0"/>
              </a:rPr>
              <a:t>El vínculo entre desempleo juvenil y exclusión social está claramente comprobado. La incapacidad de encontrar empleo genera una sensación de exclusión e inutilidad entre los jóvenes y puede aumentar su participación en actividades ilegales. Hoy día, para muchos jóvenes </a:t>
            </a:r>
            <a:r>
              <a:rPr lang="es-ES" sz="3200" i="1" u="sng" dirty="0">
                <a:latin typeface="Georgia" pitchFamily="18" charset="0"/>
              </a:rPr>
              <a:t>estar sin trabajo significa no tener la oportunidad de salir de la pobreza</a:t>
            </a:r>
            <a:r>
              <a:rPr lang="es-ES" sz="3200" i="1" dirty="0">
                <a:latin typeface="Georgia" pitchFamily="18" charset="0"/>
              </a:rPr>
              <a:t>”. </a:t>
            </a:r>
            <a:r>
              <a:rPr lang="es-ES" sz="3200" i="1" noProof="1">
                <a:latin typeface="Georgia" pitchFamily="18" charset="0"/>
              </a:rPr>
              <a:t> 		</a:t>
            </a:r>
            <a:r>
              <a:rPr lang="es-ES" sz="3200" i="1" noProof="1">
                <a:solidFill>
                  <a:srgbClr val="006666"/>
                </a:solidFill>
                <a:latin typeface="Georgia" pitchFamily="18" charset="0"/>
              </a:rPr>
              <a:t>					</a:t>
            </a:r>
            <a:r>
              <a:rPr lang="es-ES_tradnl" sz="3200" i="1" dirty="0">
                <a:solidFill>
                  <a:srgbClr val="006666"/>
                </a:solidFill>
                <a:latin typeface="Georgia" pitchFamily="18" charset="0"/>
              </a:rPr>
              <a:t>        								</a:t>
            </a:r>
            <a:r>
              <a:rPr lang="es-ES" sz="3200" i="1" dirty="0">
                <a:solidFill>
                  <a:srgbClr val="006666"/>
                </a:solidFill>
                <a:latin typeface="Georgia" pitchFamily="18" charset="0"/>
              </a:rPr>
              <a:t>OIT</a:t>
            </a:r>
          </a:p>
        </p:txBody>
      </p:sp>
    </p:spTree>
    <p:extLst>
      <p:ext uri="{BB962C8B-B14F-4D97-AF65-F5344CB8AC3E}">
        <p14:creationId xmlns:p14="http://schemas.microsoft.com/office/powerpoint/2010/main" xmlns="" val="233150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11560" y="662335"/>
            <a:ext cx="7843838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i="1" dirty="0">
                <a:latin typeface="Georgia" pitchFamily="18" charset="0"/>
              </a:rPr>
              <a:t>“</a:t>
            </a:r>
            <a:r>
              <a:rPr lang="es-ES" sz="3600" i="1" dirty="0">
                <a:latin typeface="Georgia" pitchFamily="18" charset="0"/>
              </a:rPr>
              <a:t>Si se les brindara una mayor posibilidad de conseguir </a:t>
            </a:r>
            <a:r>
              <a:rPr lang="es-ES" sz="3600" i="1" u="sng" dirty="0">
                <a:latin typeface="Georgia" pitchFamily="18" charset="0"/>
              </a:rPr>
              <a:t>empleo decente a una edad más temprana</a:t>
            </a:r>
            <a:r>
              <a:rPr lang="es-ES" sz="3600" i="1" dirty="0">
                <a:latin typeface="Georgia" pitchFamily="18" charset="0"/>
              </a:rPr>
              <a:t>, se les ayudaría a no caer en el círculo vicioso del desempleo, malas condiciones de trabajo, pobreza y frustración que, a su vez, perjudica las perspectivas futuras de toda la economía.”</a:t>
            </a:r>
            <a:endParaRPr lang="es-ES" sz="3600" i="1" noProof="1">
              <a:latin typeface="Georgia" pitchFamily="18" charset="0"/>
            </a:endParaRPr>
          </a:p>
          <a:p>
            <a:pPr algn="just" eaLnBrk="1" hangingPunct="1">
              <a:spcBef>
                <a:spcPct val="20000"/>
              </a:spcBef>
            </a:pPr>
            <a:r>
              <a:rPr lang="es-ES" sz="3600" i="1" noProof="1">
                <a:solidFill>
                  <a:srgbClr val="006666"/>
                </a:solidFill>
                <a:latin typeface="Georgia" pitchFamily="18" charset="0"/>
              </a:rPr>
              <a:t>					</a:t>
            </a:r>
            <a:r>
              <a:rPr lang="es-ES_tradnl" sz="3600" i="1" dirty="0">
                <a:solidFill>
                  <a:srgbClr val="006666"/>
                </a:solidFill>
                <a:latin typeface="Georgia" pitchFamily="18" charset="0"/>
              </a:rPr>
              <a:t>		</a:t>
            </a:r>
            <a:r>
              <a:rPr lang="es-ES" sz="3600" i="1" dirty="0">
                <a:solidFill>
                  <a:srgbClr val="006666"/>
                </a:solidFill>
                <a:latin typeface="Georgia" pitchFamily="18" charset="0"/>
              </a:rPr>
              <a:t>OIT</a:t>
            </a:r>
            <a:endParaRPr lang="es-ES_tradnl" sz="3600" i="1" dirty="0">
              <a:solidFill>
                <a:srgbClr val="006666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16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CuadroTexto"/>
          <p:cNvSpPr txBox="1">
            <a:spLocks noChangeArrowheads="1"/>
          </p:cNvSpPr>
          <p:nvPr/>
        </p:nvSpPr>
        <p:spPr bwMode="auto">
          <a:xfrm>
            <a:off x="964406" y="782527"/>
            <a:ext cx="75009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s-CO" sz="2800" b="1" dirty="0"/>
              <a:t>Qué es la articulación </a:t>
            </a:r>
          </a:p>
          <a:p>
            <a:pPr algn="ctr" eaLnBrk="1" hangingPunct="1"/>
            <a:r>
              <a:rPr lang="es-CO" sz="2800" b="1" dirty="0"/>
              <a:t>con la Educación Media? </a:t>
            </a:r>
          </a:p>
        </p:txBody>
      </p:sp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857250" y="2068513"/>
            <a:ext cx="771525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800" dirty="0"/>
              <a:t>La </a:t>
            </a:r>
            <a:r>
              <a:rPr lang="en-US" sz="2800" dirty="0" err="1"/>
              <a:t>articulación</a:t>
            </a:r>
            <a:r>
              <a:rPr lang="en-US" sz="2800" dirty="0"/>
              <a:t> </a:t>
            </a:r>
            <a:r>
              <a:rPr lang="en-US" sz="2800" dirty="0" err="1"/>
              <a:t>es</a:t>
            </a:r>
            <a:r>
              <a:rPr lang="en-US" sz="2800" dirty="0"/>
              <a:t> un </a:t>
            </a:r>
            <a:r>
              <a:rPr lang="en-US" sz="2800" b="1" i="1" dirty="0" err="1"/>
              <a:t>proceso</a:t>
            </a:r>
            <a:r>
              <a:rPr lang="en-US" sz="2800" b="1" i="1" dirty="0"/>
              <a:t> </a:t>
            </a:r>
            <a:r>
              <a:rPr lang="en-US" sz="2800" b="1" i="1" dirty="0" err="1"/>
              <a:t>pedagógico</a:t>
            </a:r>
            <a:r>
              <a:rPr lang="en-US" sz="2800" dirty="0"/>
              <a:t> y de </a:t>
            </a:r>
            <a:r>
              <a:rPr lang="en-US" sz="2800" b="1" i="1" dirty="0" err="1"/>
              <a:t>gestión</a:t>
            </a:r>
            <a:r>
              <a:rPr lang="en-US" sz="2800" b="1" i="1" dirty="0"/>
              <a:t> </a:t>
            </a:r>
            <a:r>
              <a:rPr lang="en-US" sz="2800" b="1" i="1" dirty="0" err="1"/>
              <a:t>concertado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favorece</a:t>
            </a:r>
            <a:r>
              <a:rPr lang="en-US" sz="2800" dirty="0"/>
              <a:t> el </a:t>
            </a:r>
            <a:r>
              <a:rPr lang="en-US" sz="2800" dirty="0" err="1"/>
              <a:t>acceso</a:t>
            </a:r>
            <a:r>
              <a:rPr lang="en-US" sz="2800" dirty="0"/>
              <a:t>, </a:t>
            </a:r>
            <a:r>
              <a:rPr lang="en-US" sz="2800" dirty="0" err="1"/>
              <a:t>permanencia</a:t>
            </a:r>
            <a:r>
              <a:rPr lang="en-US" sz="2800" dirty="0"/>
              <a:t> y </a:t>
            </a:r>
            <a:r>
              <a:rPr lang="en-US" sz="2800" dirty="0" err="1"/>
              <a:t>movilidad</a:t>
            </a:r>
            <a:r>
              <a:rPr lang="en-US" sz="2800" dirty="0"/>
              <a:t> de los </a:t>
            </a:r>
            <a:r>
              <a:rPr lang="en-US" sz="2800" dirty="0" err="1"/>
              <a:t>estudiantes</a:t>
            </a:r>
            <a:r>
              <a:rPr lang="en-US" sz="2800" dirty="0"/>
              <a:t> entre los </a:t>
            </a:r>
            <a:r>
              <a:rPr lang="en-US" sz="2800" dirty="0" err="1"/>
              <a:t>distintos</a:t>
            </a:r>
            <a:r>
              <a:rPr lang="en-US" sz="2800" dirty="0"/>
              <a:t> </a:t>
            </a:r>
            <a:r>
              <a:rPr lang="en-US" sz="2800" dirty="0" err="1"/>
              <a:t>niveles</a:t>
            </a:r>
            <a:r>
              <a:rPr lang="en-US" sz="2800" dirty="0"/>
              <a:t> y </a:t>
            </a:r>
            <a:r>
              <a:rPr lang="en-US" sz="2800" dirty="0" err="1"/>
              <a:t>ofertas</a:t>
            </a:r>
            <a:r>
              <a:rPr lang="en-US" sz="2800" dirty="0"/>
              <a:t> </a:t>
            </a:r>
            <a:r>
              <a:rPr lang="en-US" sz="2800" dirty="0" err="1"/>
              <a:t>educativas</a:t>
            </a:r>
            <a:r>
              <a:rPr lang="en-US" sz="2800" dirty="0"/>
              <a:t>, el </a:t>
            </a:r>
            <a:r>
              <a:rPr lang="en-US" sz="2800" dirty="0" err="1"/>
              <a:t>reconocimiento</a:t>
            </a:r>
            <a:r>
              <a:rPr lang="en-US" sz="2800" dirty="0"/>
              <a:t> de los </a:t>
            </a:r>
            <a:r>
              <a:rPr lang="en-US" sz="2800" dirty="0" err="1"/>
              <a:t>aprendizajes</a:t>
            </a:r>
            <a:r>
              <a:rPr lang="en-US" sz="2800" dirty="0"/>
              <a:t> </a:t>
            </a:r>
            <a:r>
              <a:rPr lang="en-US" sz="2800" dirty="0" err="1"/>
              <a:t>obtenidos</a:t>
            </a:r>
            <a:r>
              <a:rPr lang="en-US" sz="2800" dirty="0"/>
              <a:t> en </a:t>
            </a:r>
            <a:r>
              <a:rPr lang="en-US" sz="2800" dirty="0" err="1"/>
              <a:t>distintos</a:t>
            </a:r>
            <a:r>
              <a:rPr lang="en-US" sz="2800" dirty="0"/>
              <a:t> </a:t>
            </a:r>
            <a:r>
              <a:rPr lang="en-US" sz="2800" dirty="0" err="1"/>
              <a:t>escenarios</a:t>
            </a:r>
            <a:r>
              <a:rPr lang="en-US" sz="2800" dirty="0"/>
              <a:t> </a:t>
            </a:r>
            <a:r>
              <a:rPr lang="en-US" sz="2800" dirty="0" err="1"/>
              <a:t>formativos</a:t>
            </a:r>
            <a:r>
              <a:rPr lang="en-US" sz="2800" dirty="0"/>
              <a:t> y el </a:t>
            </a:r>
            <a:r>
              <a:rPr lang="en-US" sz="2800" dirty="0" err="1"/>
              <a:t>mejoramiento</a:t>
            </a:r>
            <a:r>
              <a:rPr lang="en-US" sz="2800" dirty="0"/>
              <a:t> continuo de la </a:t>
            </a:r>
            <a:r>
              <a:rPr lang="en-US" sz="2800" dirty="0" err="1"/>
              <a:t>pertinencia</a:t>
            </a:r>
            <a:r>
              <a:rPr lang="en-US" sz="2800" dirty="0"/>
              <a:t> y </a:t>
            </a:r>
            <a:r>
              <a:rPr lang="en-US" sz="2800" dirty="0" err="1"/>
              <a:t>calidad</a:t>
            </a:r>
            <a:r>
              <a:rPr lang="en-US" sz="2800" dirty="0"/>
              <a:t> de la </a:t>
            </a:r>
            <a:r>
              <a:rPr lang="en-US" sz="2800" dirty="0" err="1"/>
              <a:t>educación</a:t>
            </a:r>
            <a:r>
              <a:rPr lang="en-US" sz="2800" dirty="0"/>
              <a:t> media</a:t>
            </a:r>
            <a:endParaRPr lang="es-CO" sz="2800" b="1" dirty="0"/>
          </a:p>
          <a:p>
            <a:pPr algn="ctr" eaLnBrk="1" hangingPunct="1"/>
            <a:endParaRPr lang="es-CO" sz="2400" b="1" dirty="0"/>
          </a:p>
          <a:p>
            <a:pPr algn="ctr" eaLnBrk="1" hangingPunct="1"/>
            <a:endParaRPr lang="es-CO" sz="2400" dirty="0"/>
          </a:p>
          <a:p>
            <a:pPr algn="ctr" eaLnBrk="1" hangingPunct="1"/>
            <a:r>
              <a:rPr lang="es-CO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3166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412776"/>
            <a:ext cx="1498231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2000" b="1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Pertinencia </a:t>
            </a:r>
            <a:r>
              <a:rPr lang="es-CO" sz="20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</a:t>
            </a:r>
            <a:endParaRPr lang="es-CO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2051720" y="764704"/>
            <a:ext cx="6643734" cy="4234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Atender necesidades y expectativas de los estudiantes </a:t>
            </a:r>
            <a:endParaRPr lang="es-CO" sz="1600" dirty="0"/>
          </a:p>
        </p:txBody>
      </p:sp>
      <p:sp>
        <p:nvSpPr>
          <p:cNvPr id="6" name="5 Rectángulo"/>
          <p:cNvSpPr/>
          <p:nvPr/>
        </p:nvSpPr>
        <p:spPr>
          <a:xfrm>
            <a:off x="2051720" y="1196752"/>
            <a:ext cx="684076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Atender necesidades del entorno </a:t>
            </a:r>
            <a:r>
              <a:rPr lang="es-ES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productivo, tecnológico, laboral y sociocultural, </a:t>
            </a: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fortalecer los vínculos con actores estratégicos del desarrollo económico y social, nacional y regional e identificar los sectores dinámicos prioritarios que requieren formación de talento humano.</a:t>
            </a:r>
            <a:endParaRPr lang="es-CO" sz="1600" dirty="0"/>
          </a:p>
        </p:txBody>
      </p:sp>
      <p:sp>
        <p:nvSpPr>
          <p:cNvPr id="7" name="6 Rectángulo"/>
          <p:cNvSpPr/>
          <p:nvPr/>
        </p:nvSpPr>
        <p:spPr>
          <a:xfrm>
            <a:off x="899592" y="3717032"/>
            <a:ext cx="118936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CO" sz="2000" b="1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Calidad</a:t>
            </a:r>
            <a:endParaRPr lang="es-CO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2051720" y="3212976"/>
            <a:ext cx="684076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Lograr estudiantes con alto nivel de desempeño en competencias básicas, ciudadanas y específicas que brinden oportunidades de exploración,  profundización del conocimiento y mejores desempeños académicos en la educación media y superior y  cualificación para  el mundo del trabajo. </a:t>
            </a:r>
            <a:endParaRPr lang="es-CO" sz="1600" dirty="0"/>
          </a:p>
        </p:txBody>
      </p:sp>
      <p:sp>
        <p:nvSpPr>
          <p:cNvPr id="9" name="8 Rectángulo"/>
          <p:cNvSpPr/>
          <p:nvPr/>
        </p:nvSpPr>
        <p:spPr>
          <a:xfrm>
            <a:off x="827584" y="5229200"/>
            <a:ext cx="126137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CO" sz="2000" b="1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Equidad</a:t>
            </a:r>
            <a:endParaRPr lang="es-CO" sz="2000" b="1" dirty="0"/>
          </a:p>
        </p:txBody>
      </p:sp>
      <p:sp>
        <p:nvSpPr>
          <p:cNvPr id="10" name="9 Rectángulo"/>
          <p:cNvSpPr/>
          <p:nvPr/>
        </p:nvSpPr>
        <p:spPr>
          <a:xfrm>
            <a:off x="2071670" y="5072074"/>
            <a:ext cx="6643734" cy="4234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Promover el desarrollo, modernización y competitividad regional.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051720" y="5421125"/>
            <a:ext cx="673566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Permitir el acceso a todos los jóvenes a una educación superior de calidad, independientemente de su nivel socioeconómico,  procedencia y género</a:t>
            </a:r>
            <a:endParaRPr lang="es-CO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771775" y="260350"/>
            <a:ext cx="43973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800" b="1" dirty="0">
                <a:solidFill>
                  <a:schemeClr val="tx2">
                    <a:lumMod val="50000"/>
                  </a:schemeClr>
                </a:solidFill>
              </a:rPr>
              <a:t>Articulación – Principios</a:t>
            </a:r>
          </a:p>
        </p:txBody>
      </p:sp>
    </p:spTree>
    <p:extLst>
      <p:ext uri="{BB962C8B-B14F-4D97-AF65-F5344CB8AC3E}">
        <p14:creationId xmlns:p14="http://schemas.microsoft.com/office/powerpoint/2010/main" xmlns="" val="337418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95736" y="4293096"/>
            <a:ext cx="6643734" cy="4234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Reconocimiento mutuo de aprendizajes </a:t>
            </a:r>
            <a:endParaRPr lang="es-CO" sz="1600" dirty="0"/>
          </a:p>
        </p:txBody>
      </p:sp>
      <p:sp>
        <p:nvSpPr>
          <p:cNvPr id="5" name="4 Rectángulo"/>
          <p:cNvSpPr/>
          <p:nvPr/>
        </p:nvSpPr>
        <p:spPr>
          <a:xfrm>
            <a:off x="2195736" y="4725144"/>
            <a:ext cx="664373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Capacidad para adaptar la oferta, los enfoques pedagógicos, funcionamiento y procesos de gestión, respetando la autonomía de las instituciones</a:t>
            </a:r>
            <a:endParaRPr lang="es-CO" sz="1600" dirty="0"/>
          </a:p>
        </p:txBody>
      </p:sp>
      <p:sp>
        <p:nvSpPr>
          <p:cNvPr id="6" name="5 Rectángulo"/>
          <p:cNvSpPr/>
          <p:nvPr/>
        </p:nvSpPr>
        <p:spPr>
          <a:xfrm>
            <a:off x="2195736" y="2420888"/>
            <a:ext cx="6643734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ES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P</a:t>
            </a:r>
            <a:r>
              <a:rPr lang="es-CO" sz="1600" dirty="0" err="1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articipación</a:t>
            </a:r>
            <a:r>
              <a:rPr lang="es-CO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activa de las autoridades territoriales,  sector productivo (empresas, asociaciones y gremios), comités asesores regionales de comercio exterior,  redes de ciencia y tecnología, redes regionales de emprendimiento,  comités de universidad-empresa-Estado.</a:t>
            </a:r>
            <a:endParaRPr lang="es-CO" sz="1600" dirty="0"/>
          </a:p>
        </p:txBody>
      </p:sp>
      <p:sp>
        <p:nvSpPr>
          <p:cNvPr id="7" name="6 Rectángulo"/>
          <p:cNvSpPr/>
          <p:nvPr/>
        </p:nvSpPr>
        <p:spPr>
          <a:xfrm>
            <a:off x="395536" y="1772816"/>
            <a:ext cx="1902597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CO" sz="2000" b="1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Concertación</a:t>
            </a:r>
            <a:endParaRPr lang="es-CO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2214546" y="1629779"/>
            <a:ext cx="6643734" cy="7927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ES" sz="1600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Resultado de entendimiento y   acuerdos  generales entre  las partes interesadas. </a:t>
            </a:r>
            <a:endParaRPr lang="es-CO" sz="1600" dirty="0"/>
          </a:p>
        </p:txBody>
      </p:sp>
      <p:sp>
        <p:nvSpPr>
          <p:cNvPr id="9" name="8 Rectángulo"/>
          <p:cNvSpPr/>
          <p:nvPr/>
        </p:nvSpPr>
        <p:spPr>
          <a:xfrm>
            <a:off x="611560" y="4725144"/>
            <a:ext cx="168657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CO" sz="2000" b="1" i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Flexibilidad</a:t>
            </a:r>
            <a:r>
              <a:rPr lang="es-CO" sz="2000" b="1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: </a:t>
            </a:r>
            <a:endParaRPr lang="es-CO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736850" y="547688"/>
            <a:ext cx="43973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800" b="1" dirty="0">
                <a:solidFill>
                  <a:schemeClr val="tx2">
                    <a:lumMod val="50000"/>
                  </a:schemeClr>
                </a:solidFill>
              </a:rPr>
              <a:t>Articulación – Principios</a:t>
            </a:r>
          </a:p>
        </p:txBody>
      </p:sp>
    </p:spTree>
    <p:extLst>
      <p:ext uri="{BB962C8B-B14F-4D97-AF65-F5344CB8AC3E}">
        <p14:creationId xmlns:p14="http://schemas.microsoft.com/office/powerpoint/2010/main" xmlns="" val="400458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3513358"/>
            <a:ext cx="3214710" cy="8992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CONTRIBUIR A CONSOLIDAR PROYECTO </a:t>
            </a:r>
          </a:p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DE VIDA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220180" y="1676298"/>
            <a:ext cx="430110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MEJORAR CALIDAD Y PERTINECIA DE LA EDUCACIÓN Y   A LO  LARGO DE LA VIDA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14282" y="2548952"/>
            <a:ext cx="3429024" cy="7858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MEJORAR   </a:t>
            </a:r>
          </a:p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COMPETENCIAS BÁSICAS Y DESARROLLAR  ESPECÍFICAS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428828" y="4556618"/>
            <a:ext cx="4086818" cy="872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MEJORAR PERFIL DE LOS ESTUDIANTES PARA SU INSERCIÓN AL TRABAJO O INICIATIVAS DE EMPRENDIMIENTO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291510" y="3513358"/>
            <a:ext cx="3672408" cy="827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MEJORAR  PROCESOS PEDAGÓGICOS Y </a:t>
            </a:r>
          </a:p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DE GESTIÓN INSTITUCIONAL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147494" y="2548952"/>
            <a:ext cx="3816424" cy="783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600" b="1" dirty="0">
                <a:solidFill>
                  <a:schemeClr val="tx1"/>
                </a:solidFill>
              </a:rPr>
              <a:t>PROMOVER EL  ACCESO DE LOS JÓVENES A EDUCACIÓN SUPERIOR, FPI Y A FPTYDH</a:t>
            </a:r>
          </a:p>
        </p:txBody>
      </p:sp>
      <p:sp>
        <p:nvSpPr>
          <p:cNvPr id="10" name="9 Hexágono"/>
          <p:cNvSpPr/>
          <p:nvPr/>
        </p:nvSpPr>
        <p:spPr>
          <a:xfrm>
            <a:off x="3071813" y="2549525"/>
            <a:ext cx="2500312" cy="1928813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chemeClr val="tx1"/>
                </a:solidFill>
              </a:rPr>
              <a:t>La Articulación permite:</a:t>
            </a:r>
          </a:p>
        </p:txBody>
      </p:sp>
    </p:spTree>
    <p:extLst>
      <p:ext uri="{BB962C8B-B14F-4D97-AF65-F5344CB8AC3E}">
        <p14:creationId xmlns:p14="http://schemas.microsoft.com/office/powerpoint/2010/main" xmlns="" val="4740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985838" y="785813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 b="1" smtClean="0"/>
              <a:t>Articulación del SENA con la educación media</a:t>
            </a:r>
            <a:br>
              <a:rPr lang="es-ES" sz="2800" b="1" smtClean="0"/>
            </a:br>
            <a:r>
              <a:rPr lang="es-ES" sz="2800" b="1" smtClean="0"/>
              <a:t>Lineamientos 2012</a:t>
            </a:r>
            <a:endParaRPr lang="es-CO" sz="2800" b="1" smtClean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xfrm>
            <a:off x="36513" y="2032000"/>
            <a:ext cx="8964612" cy="51117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r>
              <a:rPr lang="es-ES" sz="2000" b="1" i="1" dirty="0" smtClean="0"/>
              <a:t>GENERALIDADES DEL PROGRAMA:</a:t>
            </a:r>
            <a:r>
              <a:rPr lang="es-ES" sz="2000" dirty="0" smtClean="0"/>
              <a:t> </a:t>
            </a:r>
          </a:p>
          <a:p>
            <a:pPr algn="just"/>
            <a:r>
              <a:rPr lang="es-ES" sz="2000" dirty="0" smtClean="0"/>
              <a:t>Se articularán programas de formación profesional integral del nivel </a:t>
            </a:r>
            <a:r>
              <a:rPr lang="es-ES" sz="2000" b="1" i="1" dirty="0" smtClean="0"/>
              <a:t>técnico laboral, que forman parte de la oferta regular del SENA,</a:t>
            </a:r>
            <a:r>
              <a:rPr lang="es-ES" sz="2000" dirty="0" smtClean="0"/>
              <a:t> diseñados con criterio de cadena  de formación con </a:t>
            </a:r>
            <a:r>
              <a:rPr lang="es-ES" sz="2000" b="1" dirty="0" smtClean="0"/>
              <a:t> Técnico profesional y Tecnólogos</a:t>
            </a:r>
            <a:r>
              <a:rPr lang="es-ES" sz="2000" dirty="0" smtClean="0"/>
              <a:t>. </a:t>
            </a:r>
          </a:p>
          <a:p>
            <a:pPr algn="just">
              <a:buFont typeface="Arial" pitchFamily="34" charset="0"/>
              <a:buNone/>
            </a:pPr>
            <a:r>
              <a:rPr lang="es-ES" sz="2000" dirty="0" smtClean="0"/>
              <a:t>      </a:t>
            </a:r>
          </a:p>
          <a:p>
            <a:pPr algn="just"/>
            <a:r>
              <a:rPr lang="es-ES" sz="2000" dirty="0" smtClean="0"/>
              <a:t>Al terminar el grado 11 se obtiene el certificado de técnico laboral y una vez terminen el bachillerato, podrán continuar en el ciclo siguiente de formación, previa concertación CENTROS e I.E.M. </a:t>
            </a:r>
          </a:p>
          <a:p>
            <a:pPr algn="just">
              <a:buFont typeface="Arial" pitchFamily="34" charset="0"/>
              <a:buNone/>
            </a:pPr>
            <a:endParaRPr lang="es-ES" sz="2000" dirty="0" smtClean="0"/>
          </a:p>
          <a:p>
            <a:pPr algn="just"/>
            <a:r>
              <a:rPr lang="es-ES" sz="2000" dirty="0" smtClean="0"/>
              <a:t>Mínimo el 10% de los jóvenes en programas articulados con el SENA, que terminan bachillerato en el 2011, pueden continuar en cadena de formación. 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CO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24750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 bwMode="auto">
          <a:xfrm>
            <a:off x="857250" y="633413"/>
            <a:ext cx="8229600" cy="10096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800" b="1" dirty="0" smtClean="0"/>
              <a:t>Articulación del SENA con la educación </a:t>
            </a:r>
            <a:br>
              <a:rPr lang="es-ES" sz="2800" b="1" dirty="0" smtClean="0"/>
            </a:br>
            <a:r>
              <a:rPr lang="es-ES" sz="2800" b="1" dirty="0" smtClean="0"/>
              <a:t>media Lineamientos 2012</a:t>
            </a:r>
            <a:endParaRPr lang="es-CO" sz="2800" b="1" dirty="0" smtClean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 bwMode="auto">
          <a:xfrm>
            <a:off x="323850" y="1746250"/>
            <a:ext cx="8567738" cy="49688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sz="1800" dirty="0" smtClean="0"/>
          </a:p>
          <a:p>
            <a:pPr algn="just">
              <a:buFont typeface="Arial" pitchFamily="34" charset="0"/>
              <a:buNone/>
            </a:pPr>
            <a:r>
              <a:rPr lang="es-ES" sz="2400" b="1" i="1" dirty="0" smtClean="0"/>
              <a:t>EJECUCIÓN DE LA FORMACIÓN EN PROGRAMAS ARTICULADOS: </a:t>
            </a:r>
            <a:r>
              <a:rPr lang="es-ES" sz="2400" dirty="0" smtClean="0"/>
              <a:t>La formación, se ejecuta bajo el enfoque de formación por proyectos.</a:t>
            </a:r>
          </a:p>
          <a:p>
            <a:pPr algn="just">
              <a:buFont typeface="Arial" pitchFamily="34" charset="0"/>
              <a:buNone/>
            </a:pPr>
            <a:endParaRPr lang="es-ES" sz="2400" dirty="0" smtClean="0"/>
          </a:p>
          <a:p>
            <a:pPr algn="just"/>
            <a:r>
              <a:rPr lang="es-ES" sz="2400" dirty="0" smtClean="0"/>
              <a:t>La duración de la mayoría de los programas del nivel técnico ofertados por el SENA es de  12 meses, incluida la etapa práctica: 1.760 horas que deben desarrollarse en los grados 10º y 11º.  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En cada año académico se ejecutan 880 horas, de las cuales 440 horas son de etapa lectiva y 440 horas a la etapa productiva</a:t>
            </a:r>
          </a:p>
          <a:p>
            <a:endParaRPr lang="es-ES" sz="1800" dirty="0" smtClean="0"/>
          </a:p>
          <a:p>
            <a:endParaRPr lang="es-ES" sz="1800" dirty="0" smtClean="0"/>
          </a:p>
          <a:p>
            <a:pPr>
              <a:buFont typeface="Arial" pitchFamily="34" charset="0"/>
              <a:buNone/>
            </a:pPr>
            <a:endParaRPr lang="es-ES" sz="1800" dirty="0" smtClean="0"/>
          </a:p>
          <a:p>
            <a:endParaRPr lang="es-ES" sz="1800" dirty="0" smtClean="0"/>
          </a:p>
          <a:p>
            <a:endParaRPr lang="es-CO" sz="1800" dirty="0" smtClean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xmlns="" val="4182575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725</Words>
  <Application>Microsoft Office PowerPoint</Application>
  <PresentationFormat>Presentación en pantalla (4:3)</PresentationFormat>
  <Paragraphs>80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Tema de Office</vt:lpstr>
      <vt:lpstr>???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Articulación del SENA con la educación media Lineamientos 2012</vt:lpstr>
      <vt:lpstr>Articulación del SENA con la educación  media Lineamientos 2012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GABRIELJAIME</dc:creator>
  <cp:lastModifiedBy>cr</cp:lastModifiedBy>
  <cp:revision>5</cp:revision>
  <dcterms:created xsi:type="dcterms:W3CDTF">2013-02-25T03:47:59Z</dcterms:created>
  <dcterms:modified xsi:type="dcterms:W3CDTF">2014-02-24T01:11:13Z</dcterms:modified>
</cp:coreProperties>
</file>